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4" r:id="rId3"/>
    <p:sldId id="293" r:id="rId4"/>
    <p:sldId id="295" r:id="rId5"/>
    <p:sldId id="257" r:id="rId6"/>
    <p:sldId id="302" r:id="rId7"/>
    <p:sldId id="303" r:id="rId8"/>
    <p:sldId id="305" r:id="rId9"/>
    <p:sldId id="306" r:id="rId10"/>
    <p:sldId id="291" r:id="rId11"/>
    <p:sldId id="304" r:id="rId12"/>
    <p:sldId id="312" r:id="rId13"/>
    <p:sldId id="315" r:id="rId14"/>
    <p:sldId id="31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rman, Mark" initials="GM" lastIdx="1" clrIdx="0">
    <p:extLst>
      <p:ext uri="{19B8F6BF-5375-455C-9EA6-DF929625EA0E}">
        <p15:presenceInfo xmlns:p15="http://schemas.microsoft.com/office/powerpoint/2012/main" userId="S-1-5-21-1343024091-179605362-1801674531-13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64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50" autoAdjust="0"/>
  </p:normalViewPr>
  <p:slideViewPr>
    <p:cSldViewPr>
      <p:cViewPr varScale="1">
        <p:scale>
          <a:sx n="47" d="100"/>
          <a:sy n="47" d="100"/>
        </p:scale>
        <p:origin x="18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8D0E1-4260-4260-B42B-4941A92BBE06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081AB-6846-4DA7-859B-7CD71B32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80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081AB-6846-4DA7-859B-7CD71B32DB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72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currently enrolling patients who have been seen at these sites</a:t>
            </a:r>
            <a:r>
              <a:rPr lang="en-US" baseline="0" dirty="0"/>
              <a:t> (or will be soon)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Critical advice provided by Marc Tardieu and Anne Berg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Question for</a:t>
            </a:r>
            <a:r>
              <a:rPr lang="en-US" sz="1200" baseline="0" dirty="0"/>
              <a:t> group: If your child has been seen at one of these nine centers, has your provider mentioned the POOMAS registry? If not, please feel free to reach out for more information.</a:t>
            </a:r>
            <a:endParaRPr lang="en-US" sz="105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081AB-6846-4DA7-859B-7CD71B32DB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5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081AB-6846-4DA7-859B-7CD71B32DB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09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081AB-6846-4DA7-859B-7CD71B32DB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7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8FB0-1E4B-4B20-AD86-468BB670CE97}" type="datetime1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Brandsma et 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5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F7EE-08D9-473F-8EA4-5F8136F8E398}" type="datetime1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Brandsma et 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5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9BF4-0F74-4C96-B6F4-0B251E4F10CF}" type="datetime1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Brandsma et 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4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97A4-7C9B-4F90-8C04-051E1CBD9AB5}" type="datetime1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Brandsma et 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2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99B89-1C74-4A4B-8B90-AAFAEAB7ECE5}" type="datetime1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Brandsma et 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6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FC56-A4F9-4893-B0A1-AEEB480BEF73}" type="datetime1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Brandsma et al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4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0734-9A71-440E-A86C-B7E469CD1D75}" type="datetime1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Brandsma et al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9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47AC-EF10-4B21-8457-3BB26FA2724F}" type="datetime1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Brandsma et al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9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0461-CABD-4280-8B76-C3830713D120}" type="datetime1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Brandsma et 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4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6CFE-91D9-425B-BC64-4B749598A22D}" type="datetime1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Brandsma et al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791D3-F48D-45A6-BF65-4AAE5D1BF757}" type="datetime1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Brandsma et al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F935-01F6-42FC-89F8-8CC1DE6DFBFB}" type="datetime1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Brandsma et 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6682C-3A7F-4C6D-A0B7-933D732E5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1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95800"/>
            <a:ext cx="5867400" cy="91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Mark Gorman, MD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on behalf of: </a:t>
            </a:r>
            <a:r>
              <a:rPr lang="en-US" sz="2000" i="1" dirty="0"/>
              <a:t>POOMAS-affiliated PIs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1371600"/>
            <a:ext cx="76962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4000"/>
              </a:lnSpc>
            </a:pPr>
            <a:r>
              <a:rPr lang="en-US" dirty="0"/>
              <a:t>Pediatric-Onset </a:t>
            </a:r>
            <a:r>
              <a:rPr lang="en-US" dirty="0" err="1"/>
              <a:t>Opsoclonus</a:t>
            </a:r>
            <a:r>
              <a:rPr lang="en-US" dirty="0"/>
              <a:t> Myoclonus Ataxia Syndrome (POOMAS) International Registry</a:t>
            </a:r>
          </a:p>
          <a:p>
            <a:pPr algn="l">
              <a:lnSpc>
                <a:spcPct val="124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07007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52700" y="381000"/>
            <a:ext cx="441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Progress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1676400"/>
            <a:ext cx="9144000" cy="5029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Developed research protocol, CRFs, </a:t>
            </a:r>
            <a:r>
              <a:rPr lang="en-US" sz="2400" dirty="0" err="1"/>
              <a:t>REDCap</a:t>
            </a:r>
            <a:r>
              <a:rPr lang="en-US" sz="2400" dirty="0"/>
              <a:t> database</a:t>
            </a:r>
          </a:p>
          <a:p>
            <a:pPr lvl="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Manuscript describing registry accepted last week for publication in </a:t>
            </a:r>
            <a:r>
              <a:rPr lang="en-US" sz="2000" u="sng" dirty="0"/>
              <a:t>Pediatric Neurology 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Initial IRB approval granted, Boston Children’s Hospital (2018)</a:t>
            </a:r>
          </a:p>
          <a:p>
            <a:pPr lvl="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75 participants enrolled at BCH</a:t>
            </a:r>
          </a:p>
          <a:p>
            <a:pPr lvl="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165  participants enrolled across POOMAS Network (goal 400)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Additional Sites Enrolling Participants: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Children’s Hospital of Philadelphia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Children’s Hospital Los Angeles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Memorial Sloan Kettering Cancer Center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University Children’s Hospital Basel </a:t>
            </a:r>
            <a:r>
              <a:rPr lang="en-US" sz="1400" dirty="0"/>
              <a:t>	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1700" dirty="0"/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1500" dirty="0"/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endParaRPr lang="en-US" sz="1200" dirty="0"/>
          </a:p>
          <a:p>
            <a:pPr lvl="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endParaRPr lang="en-US" sz="1200" dirty="0"/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endParaRPr lang="en-US" sz="16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4572000" y="4724400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Chicago Lurie Children’s Hospital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Texas Children’s Hospital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 Evelina London Children’s Hospital</a:t>
            </a:r>
          </a:p>
        </p:txBody>
      </p:sp>
    </p:spTree>
    <p:extLst>
      <p:ext uri="{BB962C8B-B14F-4D97-AF65-F5344CB8AC3E}">
        <p14:creationId xmlns:p14="http://schemas.microsoft.com/office/powerpoint/2010/main" val="1408578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52700" y="533400"/>
            <a:ext cx="441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Progress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0" y="1676400"/>
            <a:ext cx="9144000" cy="5029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7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Active Onboarding in progress at:</a:t>
            </a:r>
          </a:p>
          <a:p>
            <a:pPr lvl="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fr-FR" sz="2000" dirty="0"/>
              <a:t>Hôpitaux</a:t>
            </a:r>
            <a:r>
              <a:rPr lang="en-US" sz="2000" dirty="0"/>
              <a:t> Universitaires Paris </a:t>
            </a:r>
            <a:r>
              <a:rPr lang="en-US" sz="2000" dirty="0" err="1"/>
              <a:t>Sud</a:t>
            </a:r>
            <a:endParaRPr lang="en-US" sz="2000" dirty="0"/>
          </a:p>
          <a:p>
            <a:pPr marL="457200" lvl="1" indent="0">
              <a:spcBef>
                <a:spcPts val="0"/>
              </a:spcBef>
              <a:spcAft>
                <a:spcPts val="1800"/>
              </a:spcAft>
              <a:buNone/>
            </a:pPr>
            <a:endParaRPr lang="en-US" dirty="0"/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/>
              <a:t>Conference calls with Steering Committee (2016-present)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/>
              <a:t>Consortium-wide PI &amp; coordinator calls, bi-monthly (2020-present)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1500" dirty="0"/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endParaRPr lang="en-US" sz="1200" dirty="0"/>
          </a:p>
          <a:p>
            <a:pPr lvl="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endParaRPr lang="en-US" sz="1200" dirty="0"/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endParaRPr lang="en-US" sz="16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4038600" y="25146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University Children’s Hospital Cologne</a:t>
            </a:r>
          </a:p>
        </p:txBody>
      </p:sp>
    </p:spTree>
    <p:extLst>
      <p:ext uri="{BB962C8B-B14F-4D97-AF65-F5344CB8AC3E}">
        <p14:creationId xmlns:p14="http://schemas.microsoft.com/office/powerpoint/2010/main" val="316465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1597" b="25820"/>
          <a:stretch/>
        </p:blipFill>
        <p:spPr>
          <a:xfrm>
            <a:off x="203522" y="152400"/>
            <a:ext cx="8763006" cy="539259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1149697"/>
            <a:ext cx="25908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381000" y="304800"/>
            <a:ext cx="2590800" cy="692497"/>
          </a:xfrm>
          <a:prstGeom prst="rect">
            <a:avLst/>
          </a:prstGeom>
          <a:solidFill>
            <a:srgbClr val="3A664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5/31/2018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START DATE </a:t>
            </a:r>
          </a:p>
          <a:p>
            <a:pPr algn="ctr"/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261" y="5697393"/>
            <a:ext cx="8585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Enrolling about 8 participants per month across the network (1 per site on average) </a:t>
            </a:r>
          </a:p>
        </p:txBody>
      </p:sp>
    </p:spTree>
    <p:extLst>
      <p:ext uri="{BB962C8B-B14F-4D97-AF65-F5344CB8AC3E}">
        <p14:creationId xmlns:p14="http://schemas.microsoft.com/office/powerpoint/2010/main" val="3657175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Preliminary data (N=121)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049887"/>
              </p:ext>
            </p:extLst>
          </p:nvPr>
        </p:nvGraphicFramePr>
        <p:xfrm>
          <a:off x="762000" y="914400"/>
          <a:ext cx="7924800" cy="574971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99759899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210461309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112299755"/>
                    </a:ext>
                  </a:extLst>
                </a:gridCol>
              </a:tblGrid>
              <a:tr h="550051">
                <a:tc gridSpan="2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Female </a:t>
                      </a: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71 (58.7%)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863892976"/>
                  </a:ext>
                </a:extLst>
              </a:tr>
              <a:tr h="550051">
                <a:tc gridSpan="2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Age of OMAS</a:t>
                      </a:r>
                      <a:r>
                        <a:rPr lang="en-US" sz="2400" b="1" baseline="0" dirty="0">
                          <a:effectLst/>
                          <a:latin typeface="+mn-lt"/>
                        </a:rPr>
                        <a:t> onset (months)</a:t>
                      </a: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25.50 ± 20.21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718542900"/>
                  </a:ext>
                </a:extLst>
              </a:tr>
              <a:tr h="10329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Disease duration at enrollment (years)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4.84</a:t>
                      </a:r>
                      <a:r>
                        <a:rPr lang="en-US" sz="2400" b="1" baseline="0" dirty="0">
                          <a:effectLst/>
                          <a:latin typeface="+mn-lt"/>
                        </a:rPr>
                        <a:t> ± 4.88</a:t>
                      </a: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627018776"/>
                  </a:ext>
                </a:extLst>
              </a:tr>
              <a:tr h="700198">
                <a:tc gridSpan="2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Prospective enrollment (&lt;2y from onset) </a:t>
                      </a: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47 (38.8%)</a:t>
                      </a:r>
                    </a:p>
                    <a:p>
                      <a:pPr algn="ctr">
                        <a:spcAft>
                          <a:spcPts val="300"/>
                        </a:spcAft>
                      </a:pP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484701036"/>
                  </a:ext>
                </a:extLst>
              </a:tr>
              <a:tr h="550051">
                <a:tc gridSpan="2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Tumor detected </a:t>
                      </a: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70 (57.9%)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478726431"/>
                  </a:ext>
                </a:extLst>
              </a:tr>
              <a:tr h="332767"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Course 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419248017"/>
                  </a:ext>
                </a:extLst>
              </a:tr>
              <a:tr h="332767">
                <a:tc rowSpan="3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Multiphasic 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57 (47.1%) 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837858917"/>
                  </a:ext>
                </a:extLst>
              </a:tr>
              <a:tr h="332767">
                <a:tc vMerge="1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Monophasic 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60 (49.6%) 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144566231"/>
                  </a:ext>
                </a:extLst>
              </a:tr>
              <a:tr h="332767">
                <a:tc vMerge="1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endParaRPr lang="en-US" sz="2000" b="1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Unknown 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4 (3.3%) 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132801687"/>
                  </a:ext>
                </a:extLst>
              </a:tr>
              <a:tr h="665535">
                <a:tc gridSpan="2"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Parental History of Autoimmunity</a:t>
                      </a: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34 (28.1%)</a:t>
                      </a: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414823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11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Validate all data on 165 enrolled participants</a:t>
            </a:r>
          </a:p>
          <a:p>
            <a:r>
              <a:rPr lang="en-US" dirty="0"/>
              <a:t>Project focused on relapses by Dr. Laura Saucier (neuro-immunology fellow at BCH)</a:t>
            </a:r>
          </a:p>
          <a:p>
            <a:pPr lvl="1"/>
            <a:r>
              <a:rPr lang="en-US" dirty="0"/>
              <a:t>Number, rate, timing, and severity</a:t>
            </a:r>
          </a:p>
          <a:p>
            <a:pPr lvl="1"/>
            <a:r>
              <a:rPr lang="en-US" dirty="0"/>
              <a:t>Predictors of relapse rate</a:t>
            </a:r>
          </a:p>
          <a:p>
            <a:r>
              <a:rPr lang="en-US" dirty="0"/>
              <a:t>Continue to expand the cohort at existing sites, potentially additional sites and/or via virtual recruitment (possibly through OMS Life)  </a:t>
            </a:r>
          </a:p>
        </p:txBody>
      </p:sp>
    </p:spTree>
    <p:extLst>
      <p:ext uri="{BB962C8B-B14F-4D97-AF65-F5344CB8AC3E}">
        <p14:creationId xmlns:p14="http://schemas.microsoft.com/office/powerpoint/2010/main" val="354148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received funding from Genentech for MS clinical trial site participation and Pfizer for OMS research (unrelated to content of today’s talk) </a:t>
            </a:r>
          </a:p>
          <a:p>
            <a:r>
              <a:rPr lang="en-US" dirty="0"/>
              <a:t>Have received funding from OMS Life Foundation for research and travel to OMS conferences</a:t>
            </a:r>
          </a:p>
        </p:txBody>
      </p:sp>
    </p:spTree>
    <p:extLst>
      <p:ext uri="{BB962C8B-B14F-4D97-AF65-F5344CB8AC3E}">
        <p14:creationId xmlns:p14="http://schemas.microsoft.com/office/powerpoint/2010/main" val="121866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905000"/>
            <a:ext cx="8077200" cy="4800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First conceptualized at the 2016 OMS International Workshop (Abingdon, England)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Collaborative network of researchers in the United Kingdom (England), European Union (France, Germany), Switzerland, United States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Enrolling at BCH since mid-2018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800" dirty="0"/>
              <a:t>Funding: Lauren </a:t>
            </a:r>
            <a:r>
              <a:rPr lang="en-US" sz="2800" dirty="0" err="1"/>
              <a:t>Mantz</a:t>
            </a:r>
            <a:r>
              <a:rPr lang="en-US" sz="2800" dirty="0"/>
              <a:t> Fund for OMS Research, OMS Life Foundation,  Boston Children’s Hospital OMS Research Fund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1910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POOMAS Registry </a:t>
            </a:r>
          </a:p>
        </p:txBody>
      </p:sp>
    </p:spTree>
    <p:extLst>
      <p:ext uri="{BB962C8B-B14F-4D97-AF65-F5344CB8AC3E}">
        <p14:creationId xmlns:p14="http://schemas.microsoft.com/office/powerpoint/2010/main" val="132226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457200"/>
            <a:ext cx="4495800" cy="1143000"/>
          </a:xfrm>
        </p:spPr>
        <p:txBody>
          <a:bodyPr>
            <a:normAutofit/>
          </a:bodyPr>
          <a:lstStyle/>
          <a:p>
            <a:r>
              <a:rPr lang="en-US" dirty="0"/>
              <a:t>POOMAS Registry 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524000"/>
            <a:ext cx="7924800" cy="4038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b="1" dirty="0"/>
              <a:t>Steering Committee/OMS Study Group Database Task Force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Kumaran Deiva, MD, PhD (</a:t>
            </a:r>
            <a:r>
              <a:rPr lang="fr-FR" sz="1600" dirty="0"/>
              <a:t>Hôpitaux</a:t>
            </a:r>
            <a:r>
              <a:rPr lang="en-US" sz="1600" dirty="0"/>
              <a:t> Universitaires Paris Sud, France)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Ming Lim, MD, PhD (Evelina London Children’s Hospital, United Kingdom)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Andrea Klein, MD (University Children’s Hospital Basel, Switzerland)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Barbara Hero, MD (University Children’s Hospital Cologne, Germany)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Mark Gorman, MD (Boston Children’s Hospital, United States) </a:t>
            </a:r>
            <a:endParaRPr lang="en-US" sz="1600" b="1" dirty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b="1" dirty="0"/>
              <a:t>Other Participating Investigators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Sarah Hopkins, MD, MSPH (Children’s Hospital of Philadelphia, United States)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Yasmin Khakoo, MD (Memorial Sloan Kettering Cancer Center, United States)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Elizabeth Sokol, MD (Chicago Lurie Children’s Hospital, United States)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Timothy Lotze, MD (Texas Children’s Hospital, United States)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1600" dirty="0"/>
              <a:t>Wendy Mitchell, MD (Children’s Hospital Los Angeles, United States) </a:t>
            </a:r>
          </a:p>
        </p:txBody>
      </p:sp>
    </p:spTree>
    <p:extLst>
      <p:ext uri="{BB962C8B-B14F-4D97-AF65-F5344CB8AC3E}">
        <p14:creationId xmlns:p14="http://schemas.microsoft.com/office/powerpoint/2010/main" val="678393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6500" y="533400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Specific Aims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6200" y="1981200"/>
            <a:ext cx="86106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determine the course of illness, prognostic factors, and treatment efficacy in an international database of children with OMS 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create a registry of available biological material and MRI linked with clinical information in children with OMS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establish a patient base for future OMS studies, including clinical trials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To encourage further academic study, initiative, and publication, accelerating the future of OMS research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9407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6500" y="533400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Study Design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0" y="1981200"/>
            <a:ext cx="9067800" cy="441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/>
              <a:t>Longitudinal, observational natural history of consecutive participant visits at participating study sites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Data collected only at clinically indicated visits (i.e. no study specific visits)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Patients on immunotherapy: data entry anticipated every ~3 months </a:t>
            </a:r>
          </a:p>
          <a:p>
            <a:pPr lvl="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/>
              <a:t>Patients off immunotherapy: data entry anticipated every ~12 months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7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42196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6500" y="533400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Study Design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0" y="1981200"/>
            <a:ext cx="9067800" cy="441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‘Tiered’ enrollment structure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“Prospective”: enrolled with 24 months of OMS onset</a:t>
            </a:r>
          </a:p>
          <a:p>
            <a:pPr lvl="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/>
              <a:t>“Retrospective”: enrolled &gt;24 months after OMS onset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Inclusion criteria: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/>
              <a:t>Formal diagnosis of Opsoclonus Myoclonus Syndrome</a:t>
            </a:r>
          </a:p>
          <a:p>
            <a:pPr lvl="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/>
              <a:t>Age of onset &lt; 18 years old 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endParaRPr lang="en-US" sz="17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4779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8392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59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6500" y="533400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Focus areas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-228600" y="1981200"/>
            <a:ext cx="9067800" cy="441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Describe variations in disease course, prognostic factors, and efficacy of different treatment regimens among children with OMAS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Identify and assess the triggers, characteristics, and outcomes associated with relapsing courses of OMAS and the prevention thereof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To provide infrastructure and support hypothesis generation for clinical trials and observational studies related to pediatric-onset OMAS</a:t>
            </a:r>
            <a:endParaRPr lang="en-US" sz="17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17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0738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3067</TotalTime>
  <Words>831</Words>
  <Application>Microsoft Office PowerPoint</Application>
  <PresentationFormat>On-screen Show (4:3)</PresentationFormat>
  <Paragraphs>117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PowerPoint Presentation</vt:lpstr>
      <vt:lpstr>Disclosures</vt:lpstr>
      <vt:lpstr>PowerPoint Presentation</vt:lpstr>
      <vt:lpstr>POOMAS Registry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Preliminary data (N=121)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OMS Registry: progress towards an international registry</dc:title>
  <dc:creator>Gorman, Mark</dc:creator>
  <cp:lastModifiedBy>Mike Michaelis</cp:lastModifiedBy>
  <cp:revision>186</cp:revision>
  <dcterms:created xsi:type="dcterms:W3CDTF">2018-03-19T05:13:14Z</dcterms:created>
  <dcterms:modified xsi:type="dcterms:W3CDTF">2023-05-19T14:03:15Z</dcterms:modified>
</cp:coreProperties>
</file>